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61"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530" autoAdjust="0"/>
  </p:normalViewPr>
  <p:slideViewPr>
    <p:cSldViewPr>
      <p:cViewPr varScale="1">
        <p:scale>
          <a:sx n="58" d="100"/>
          <a:sy n="58" d="100"/>
        </p:scale>
        <p:origin x="166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6742EB-AD37-4A88-BA97-F7552FD89D9B}" type="datetimeFigureOut">
              <a:rPr lang="en-GB" smtClean="0"/>
              <a:t>24/01/2019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97D49A-418F-453B-998B-90A30D14BD6D}" type="slidenum">
              <a:rPr lang="en-GB" smtClean="0"/>
              <a:t>‹#›</a:t>
            </a:fld>
            <a:endParaRPr lang="en-GB"/>
          </a:p>
        </p:txBody>
      </p:sp>
    </p:spTree>
    <p:extLst>
      <p:ext uri="{BB962C8B-B14F-4D97-AF65-F5344CB8AC3E}">
        <p14:creationId xmlns:p14="http://schemas.microsoft.com/office/powerpoint/2010/main" val="440463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Shaw and Gupta (2007) argue that an organization seeking to promote or reward its employees can chose from the two main strategies, merit-based and seniority/longevity performance based promotions. Each of these strategies have advantages that can enable the organization select them. For instance, as shown in the slide, seniority/longevity can help reduce the cases of favoritism and discrimination in the organization because it is determined by the term of period that the employee has worked there. In the case of merit-pay system, Joseph (2019) explains that employees are more motivated through merit-based approach, which increases their productivity. </a:t>
            </a:r>
            <a:endParaRPr lang="en-GB" dirty="0"/>
          </a:p>
        </p:txBody>
      </p:sp>
      <p:sp>
        <p:nvSpPr>
          <p:cNvPr id="4" name="Slide Number Placeholder 3"/>
          <p:cNvSpPr>
            <a:spLocks noGrp="1"/>
          </p:cNvSpPr>
          <p:nvPr>
            <p:ph type="sldNum" sz="quarter" idx="10"/>
          </p:nvPr>
        </p:nvSpPr>
        <p:spPr/>
        <p:txBody>
          <a:bodyPr/>
          <a:lstStyle/>
          <a:p>
            <a:fld id="{0497D49A-418F-453B-998B-90A30D14BD6D}" type="slidenum">
              <a:rPr lang="en-GB" smtClean="0"/>
              <a:t>3</a:t>
            </a:fld>
            <a:endParaRPr lang="en-GB"/>
          </a:p>
        </p:txBody>
      </p:sp>
    </p:spTree>
    <p:extLst>
      <p:ext uri="{BB962C8B-B14F-4D97-AF65-F5344CB8AC3E}">
        <p14:creationId xmlns:p14="http://schemas.microsoft.com/office/powerpoint/2010/main" val="2700096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strategies of determining</a:t>
            </a:r>
            <a:r>
              <a:rPr lang="en-US" baseline="0" dirty="0"/>
              <a:t> pay raise or promotion in the organization can negatively affect the firm. For instance, as mentioned in the slide, both seniority/longevity and merit-based approaches are demotivating employees, especially those who feel that they deserve the position and they have not been given. According to </a:t>
            </a:r>
            <a:r>
              <a:rPr lang="en-US" baseline="0" dirty="0" err="1"/>
              <a:t>Heathfield</a:t>
            </a:r>
            <a:r>
              <a:rPr lang="en-US" baseline="0" dirty="0"/>
              <a:t> (2018), sometimes the business environment may not be favorable for measuring employee performance. This can be a challenge because it is difficult to determine the effective means to select employees who qualify for pay raise. As a result, other employees may start to feel that others are favored than them; thus, resulting in conflict at the workplace. </a:t>
            </a:r>
            <a:endParaRPr lang="en-GB" dirty="0"/>
          </a:p>
        </p:txBody>
      </p:sp>
      <p:sp>
        <p:nvSpPr>
          <p:cNvPr id="4" name="Slide Number Placeholder 3"/>
          <p:cNvSpPr>
            <a:spLocks noGrp="1"/>
          </p:cNvSpPr>
          <p:nvPr>
            <p:ph type="sldNum" sz="quarter" idx="10"/>
          </p:nvPr>
        </p:nvSpPr>
        <p:spPr/>
        <p:txBody>
          <a:bodyPr/>
          <a:lstStyle/>
          <a:p>
            <a:fld id="{0497D49A-418F-453B-998B-90A30D14BD6D}" type="slidenum">
              <a:rPr lang="en-GB" smtClean="0"/>
              <a:t>4</a:t>
            </a:fld>
            <a:endParaRPr lang="en-GB"/>
          </a:p>
        </p:txBody>
      </p:sp>
    </p:spTree>
    <p:extLst>
      <p:ext uri="{BB962C8B-B14F-4D97-AF65-F5344CB8AC3E}">
        <p14:creationId xmlns:p14="http://schemas.microsoft.com/office/powerpoint/2010/main" val="1784689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DAA1E1C-6D61-40D8-B87C-D4D7CA978427}" type="datetimeFigureOut">
              <a:rPr lang="en-GB" smtClean="0"/>
              <a:t>24/01/2019</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5BDFDE9-28EA-470C-95AF-54CE083ED7A1}"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DAA1E1C-6D61-40D8-B87C-D4D7CA97842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DFDE9-28EA-470C-95AF-54CE083ED7A1}"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DAA1E1C-6D61-40D8-B87C-D4D7CA97842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DFDE9-28EA-470C-95AF-54CE083ED7A1}"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DAA1E1C-6D61-40D8-B87C-D4D7CA978427}"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BDFDE9-28EA-470C-95AF-54CE083ED7A1}"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DAA1E1C-6D61-40D8-B87C-D4D7CA978427}" type="datetimeFigureOut">
              <a:rPr lang="en-GB" smtClean="0"/>
              <a:t>24/01/2019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BDFDE9-28EA-470C-95AF-54CE083ED7A1}"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DAA1E1C-6D61-40D8-B87C-D4D7CA978427}" type="datetimeFigureOut">
              <a:rPr lang="en-GB" smtClean="0"/>
              <a:t>24/01/2019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BDFDE9-28EA-470C-95AF-54CE083ED7A1}"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AA1E1C-6D61-40D8-B87C-D4D7CA978427}" type="datetimeFigureOut">
              <a:rPr lang="en-GB" smtClean="0"/>
              <a:t>24/01/2019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BDFDE9-28EA-470C-95AF-54CE083ED7A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9DAA1E1C-6D61-40D8-B87C-D4D7CA978427}" type="datetimeFigureOut">
              <a:rPr lang="en-GB" smtClean="0"/>
              <a:t>24/01/2019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BDFDE9-28EA-470C-95AF-54CE083ED7A1}"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DAA1E1C-6D61-40D8-B87C-D4D7CA978427}" type="datetimeFigureOut">
              <a:rPr lang="en-GB" smtClean="0"/>
              <a:t>24/01/2019</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5BDFDE9-28EA-470C-95AF-54CE083ED7A1}"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DAA1E1C-6D61-40D8-B87C-D4D7CA97842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DFDE9-28EA-470C-95AF-54CE083ED7A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DAA1E1C-6D61-40D8-B87C-D4D7CA978427}" type="datetimeFigureOut">
              <a:rPr lang="en-GB" smtClean="0"/>
              <a:t>24/01/2019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BDFDE9-28EA-470C-95AF-54CE083ED7A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DAA1E1C-6D61-40D8-B87C-D4D7CA978427}" type="datetimeFigureOut">
              <a:rPr lang="en-GB" smtClean="0"/>
              <a:t>24/01/2019</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5BDFDE9-28EA-470C-95AF-54CE083ED7A1}"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C6C40-E407-4200-B52B-9112593AC9B3}"/>
              </a:ext>
            </a:extLst>
          </p:cNvPr>
          <p:cNvSpPr>
            <a:spLocks noGrp="1"/>
          </p:cNvSpPr>
          <p:nvPr>
            <p:ph type="ctrTitle"/>
          </p:nvPr>
        </p:nvSpPr>
        <p:spPr>
          <a:xfrm>
            <a:off x="685800" y="914401"/>
            <a:ext cx="7772400" cy="2057399"/>
          </a:xfrm>
        </p:spPr>
        <p:txBody>
          <a:bodyPr>
            <a:normAutofit/>
          </a:bodyPr>
          <a:lstStyle/>
          <a:p>
            <a:pPr algn="ctr"/>
            <a:r>
              <a:rPr lang="en-US" sz="3200" dirty="0">
                <a:effectLst/>
              </a:rPr>
              <a:t>SENIORITY/LONGEVITY INCREASE VS. MERIT INCREASE</a:t>
            </a:r>
            <a:endParaRPr lang="en-US" sz="3200" dirty="0"/>
          </a:p>
        </p:txBody>
      </p:sp>
      <p:sp>
        <p:nvSpPr>
          <p:cNvPr id="3" name="Subtitle 2">
            <a:extLst>
              <a:ext uri="{FF2B5EF4-FFF2-40B4-BE49-F238E27FC236}">
                <a16:creationId xmlns:a16="http://schemas.microsoft.com/office/drawing/2014/main" id="{4D973300-8425-43A3-AF6B-9B97CE5DF536}"/>
              </a:ext>
            </a:extLst>
          </p:cNvPr>
          <p:cNvSpPr>
            <a:spLocks noGrp="1"/>
          </p:cNvSpPr>
          <p:nvPr>
            <p:ph type="subTitle" idx="1"/>
          </p:nvPr>
        </p:nvSpPr>
        <p:spPr>
          <a:xfrm>
            <a:off x="685800" y="3286349"/>
            <a:ext cx="7772400" cy="1199704"/>
          </a:xfrm>
        </p:spPr>
        <p:txBody>
          <a:bodyPr/>
          <a:lstStyle/>
          <a:p>
            <a:pPr algn="ctr"/>
            <a:r>
              <a:rPr lang="en-US" dirty="0"/>
              <a:t>Student’s Name</a:t>
            </a:r>
          </a:p>
          <a:p>
            <a:pPr algn="ctr"/>
            <a:r>
              <a:rPr lang="en-US" dirty="0"/>
              <a:t>Institutional Affiliations</a:t>
            </a:r>
          </a:p>
        </p:txBody>
      </p:sp>
    </p:spTree>
    <p:extLst>
      <p:ext uri="{BB962C8B-B14F-4D97-AF65-F5344CB8AC3E}">
        <p14:creationId xmlns:p14="http://schemas.microsoft.com/office/powerpoint/2010/main" val="860842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324600"/>
          </a:xfrm>
        </p:spPr>
        <p:txBody>
          <a:bodyPr>
            <a:normAutofit lnSpcReduction="10000"/>
          </a:bodyPr>
          <a:lstStyle/>
          <a:p>
            <a:r>
              <a:rPr lang="en-US" dirty="0"/>
              <a:t>Despite that employers may not agree on this, pay dispersion is linked to turnover levels</a:t>
            </a:r>
          </a:p>
          <a:p>
            <a:r>
              <a:rPr lang="en-US" dirty="0"/>
              <a:t>When employees feel that they are not compensated enough, they tend to look for opportunities elsewhere</a:t>
            </a:r>
          </a:p>
          <a:p>
            <a:r>
              <a:rPr lang="en-US" dirty="0"/>
              <a:t>Through this, a company can lose talented employees</a:t>
            </a:r>
          </a:p>
          <a:p>
            <a:endParaRPr lang="en-US" dirty="0"/>
          </a:p>
          <a:p>
            <a:pPr marL="0" indent="0">
              <a:buNone/>
            </a:pPr>
            <a:endParaRPr lang="en-US" dirty="0"/>
          </a:p>
          <a:p>
            <a:endParaRPr lang="en-US" dirty="0"/>
          </a:p>
          <a:p>
            <a:pPr marL="0" indent="0">
              <a:buNone/>
            </a:pPr>
            <a:endParaRPr lang="en-US" dirty="0"/>
          </a:p>
          <a:p>
            <a:r>
              <a:rPr lang="en-US" dirty="0"/>
              <a:t>The two main</a:t>
            </a:r>
          </a:p>
          <a:p>
            <a:pPr marL="0" indent="0">
              <a:buNone/>
            </a:pPr>
            <a:r>
              <a:rPr lang="en-US" dirty="0"/>
              <a:t> pay raise strategies </a:t>
            </a:r>
          </a:p>
          <a:p>
            <a:pPr marL="0" indent="0">
              <a:buNone/>
            </a:pPr>
            <a:r>
              <a:rPr lang="en-US" dirty="0"/>
              <a:t>used, seniority/longevity and merit pay, have both advantages and disadvantages to the firm. </a:t>
            </a:r>
            <a:endParaRPr lang="en-GB" dirty="0"/>
          </a:p>
        </p:txBody>
      </p:sp>
      <p:sp>
        <p:nvSpPr>
          <p:cNvPr id="2" name="Title 1"/>
          <p:cNvSpPr>
            <a:spLocks noGrp="1"/>
          </p:cNvSpPr>
          <p:nvPr>
            <p:ph type="title"/>
          </p:nvPr>
        </p:nvSpPr>
        <p:spPr>
          <a:xfrm>
            <a:off x="0" y="0"/>
            <a:ext cx="9144000" cy="533400"/>
          </a:xfrm>
        </p:spPr>
        <p:txBody>
          <a:bodyPr>
            <a:normAutofit fontScale="90000"/>
          </a:bodyPr>
          <a:lstStyle/>
          <a:p>
            <a:pPr algn="ctr"/>
            <a:r>
              <a:rPr lang="en-US" u="sng" dirty="0"/>
              <a:t>Introduction</a:t>
            </a:r>
            <a:r>
              <a:rPr lang="en-US" dirty="0"/>
              <a:t> </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364" y="2937163"/>
            <a:ext cx="4953000" cy="2701637"/>
          </a:xfrm>
          <a:prstGeom prst="rect">
            <a:avLst/>
          </a:prstGeom>
        </p:spPr>
      </p:pic>
    </p:spTree>
    <p:extLst>
      <p:ext uri="{BB962C8B-B14F-4D97-AF65-F5344CB8AC3E}">
        <p14:creationId xmlns:p14="http://schemas.microsoft.com/office/powerpoint/2010/main" val="1387191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6400800"/>
          </a:xfrm>
        </p:spPr>
        <p:txBody>
          <a:bodyPr>
            <a:normAutofit fontScale="92500" lnSpcReduction="10000"/>
          </a:bodyPr>
          <a:lstStyle/>
          <a:p>
            <a:pPr marL="0" indent="0">
              <a:buNone/>
            </a:pPr>
            <a:r>
              <a:rPr lang="en-US" b="1" dirty="0"/>
              <a:t>Seniority/Longevity pay</a:t>
            </a:r>
          </a:p>
          <a:p>
            <a:pPr marL="514350" indent="-514350">
              <a:buAutoNum type="arabicPeriod"/>
            </a:pPr>
            <a:r>
              <a:rPr lang="en-US" dirty="0"/>
              <a:t>No Favoritism </a:t>
            </a:r>
            <a:endParaRPr lang="en-GB" dirty="0"/>
          </a:p>
          <a:p>
            <a:pPr marL="0" indent="0">
              <a:buNone/>
            </a:pPr>
            <a:r>
              <a:rPr lang="en-US" dirty="0"/>
              <a:t>In seniority-based pay, employees are not worried about a new employee coming in to get promotion</a:t>
            </a:r>
          </a:p>
          <a:p>
            <a:pPr marL="0" indent="0">
              <a:buNone/>
            </a:pPr>
            <a:r>
              <a:rPr lang="en-US" dirty="0"/>
              <a:t>2. Workplace </a:t>
            </a:r>
          </a:p>
          <a:p>
            <a:pPr marL="0" indent="0">
              <a:buNone/>
            </a:pPr>
            <a:r>
              <a:rPr lang="en-US" dirty="0"/>
              <a:t>A harmonious workplace can be achieved because workers understand what they are required to do to get pay raise</a:t>
            </a:r>
          </a:p>
          <a:p>
            <a:pPr marL="0" indent="0">
              <a:buNone/>
            </a:pPr>
            <a:r>
              <a:rPr lang="en-US" b="1" dirty="0"/>
              <a:t>Merit Pay</a:t>
            </a:r>
          </a:p>
          <a:p>
            <a:pPr marL="514350" indent="-514350">
              <a:buAutoNum type="arabicPeriod"/>
            </a:pPr>
            <a:r>
              <a:rPr lang="en-US" dirty="0"/>
              <a:t>Motivation </a:t>
            </a:r>
          </a:p>
          <a:p>
            <a:pPr marL="0" indent="0">
              <a:buNone/>
            </a:pPr>
            <a:r>
              <a:rPr lang="en-US" dirty="0"/>
              <a:t>Merit pay boosts employee’s</a:t>
            </a:r>
          </a:p>
          <a:p>
            <a:pPr marL="0" indent="0">
              <a:buNone/>
            </a:pPr>
            <a:r>
              <a:rPr lang="en-US" dirty="0"/>
              <a:t> motivation, which helps in </a:t>
            </a:r>
          </a:p>
          <a:p>
            <a:pPr marL="0" indent="0">
              <a:buNone/>
            </a:pPr>
            <a:r>
              <a:rPr lang="en-US" dirty="0"/>
              <a:t>increasing productivity </a:t>
            </a:r>
          </a:p>
          <a:p>
            <a:pPr marL="0" indent="0">
              <a:buNone/>
            </a:pPr>
            <a:r>
              <a:rPr lang="en-US" dirty="0"/>
              <a:t>2. Reward for ability </a:t>
            </a:r>
          </a:p>
          <a:p>
            <a:pPr marL="0" indent="0">
              <a:buNone/>
            </a:pPr>
            <a:r>
              <a:rPr lang="en-US" dirty="0"/>
              <a:t>Merit pay ensures that workers with different abilities are rewarded for their input. </a:t>
            </a:r>
          </a:p>
        </p:txBody>
      </p:sp>
      <p:sp>
        <p:nvSpPr>
          <p:cNvPr id="2" name="Title 1"/>
          <p:cNvSpPr>
            <a:spLocks noGrp="1"/>
          </p:cNvSpPr>
          <p:nvPr>
            <p:ph type="title"/>
          </p:nvPr>
        </p:nvSpPr>
        <p:spPr>
          <a:xfrm>
            <a:off x="0" y="0"/>
            <a:ext cx="9144000" cy="457200"/>
          </a:xfrm>
        </p:spPr>
        <p:txBody>
          <a:bodyPr>
            <a:normAutofit fontScale="90000"/>
          </a:bodyPr>
          <a:lstStyle/>
          <a:p>
            <a:pPr algn="ctr"/>
            <a:r>
              <a:rPr lang="en-US" u="sng" dirty="0"/>
              <a:t>Pros</a:t>
            </a:r>
            <a:r>
              <a:rPr lang="en-US" dirty="0"/>
              <a:t>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3276600"/>
            <a:ext cx="4495800" cy="2355526"/>
          </a:xfrm>
          <a:prstGeom prst="rect">
            <a:avLst/>
          </a:prstGeom>
        </p:spPr>
      </p:pic>
    </p:spTree>
    <p:extLst>
      <p:ext uri="{BB962C8B-B14F-4D97-AF65-F5344CB8AC3E}">
        <p14:creationId xmlns:p14="http://schemas.microsoft.com/office/powerpoint/2010/main" val="1326615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248400"/>
          </a:xfrm>
        </p:spPr>
        <p:txBody>
          <a:bodyPr>
            <a:normAutofit lnSpcReduction="10000"/>
          </a:bodyPr>
          <a:lstStyle/>
          <a:p>
            <a:pPr marL="514350" indent="-514350">
              <a:buAutoNum type="arabicPeriod"/>
            </a:pPr>
            <a:r>
              <a:rPr lang="en-US" dirty="0"/>
              <a:t>Demotivation factor </a:t>
            </a:r>
          </a:p>
          <a:p>
            <a:pPr marL="0" indent="0">
              <a:buNone/>
            </a:pPr>
            <a:r>
              <a:rPr lang="en-US" dirty="0"/>
              <a:t>Both seniority/longevity and </a:t>
            </a:r>
          </a:p>
          <a:p>
            <a:pPr marL="0" indent="0">
              <a:buNone/>
            </a:pPr>
            <a:r>
              <a:rPr lang="en-US" dirty="0"/>
              <a:t>merit-based strategies can</a:t>
            </a:r>
          </a:p>
          <a:p>
            <a:pPr marL="0" indent="0">
              <a:buNone/>
            </a:pPr>
            <a:r>
              <a:rPr lang="en-US" dirty="0"/>
              <a:t>be demotivating for employees </a:t>
            </a:r>
          </a:p>
          <a:p>
            <a:pPr marL="0" indent="0">
              <a:buNone/>
            </a:pPr>
            <a:r>
              <a:rPr lang="en-US" dirty="0"/>
              <a:t>who are not selected</a:t>
            </a:r>
          </a:p>
          <a:p>
            <a:pPr marL="0" indent="0">
              <a:buNone/>
            </a:pPr>
            <a:r>
              <a:rPr lang="en-US" dirty="0"/>
              <a:t>2. Workplace conflict </a:t>
            </a:r>
          </a:p>
          <a:p>
            <a:pPr marL="0" indent="0">
              <a:buNone/>
            </a:pPr>
            <a:r>
              <a:rPr lang="en-US" dirty="0"/>
              <a:t>In the case of merit-based approach, issues of favoritism an emerge, which can result in conflict between employer and employees</a:t>
            </a:r>
          </a:p>
          <a:p>
            <a:pPr marL="0" indent="0">
              <a:buNone/>
            </a:pPr>
            <a:r>
              <a:rPr lang="en-US" dirty="0"/>
              <a:t>3. Communication challenges</a:t>
            </a:r>
          </a:p>
          <a:p>
            <a:pPr marL="0" indent="0">
              <a:buNone/>
            </a:pPr>
            <a:r>
              <a:rPr lang="en-US" dirty="0"/>
              <a:t>It is difficult to explain to </a:t>
            </a:r>
          </a:p>
          <a:p>
            <a:pPr marL="0" indent="0">
              <a:buNone/>
            </a:pPr>
            <a:r>
              <a:rPr lang="en-US" dirty="0"/>
              <a:t>other employees the reason </a:t>
            </a:r>
          </a:p>
          <a:p>
            <a:pPr marL="0" indent="0">
              <a:buNone/>
            </a:pPr>
            <a:r>
              <a:rPr lang="en-US" dirty="0"/>
              <a:t>that they have not been selected </a:t>
            </a:r>
          </a:p>
          <a:p>
            <a:pPr marL="0" indent="0">
              <a:buNone/>
            </a:pPr>
            <a:r>
              <a:rPr lang="en-US" dirty="0"/>
              <a:t>for the position or promotion</a:t>
            </a:r>
          </a:p>
        </p:txBody>
      </p:sp>
      <p:sp>
        <p:nvSpPr>
          <p:cNvPr id="2" name="Title 1"/>
          <p:cNvSpPr>
            <a:spLocks noGrp="1"/>
          </p:cNvSpPr>
          <p:nvPr>
            <p:ph type="title"/>
          </p:nvPr>
        </p:nvSpPr>
        <p:spPr>
          <a:xfrm>
            <a:off x="0" y="6927"/>
            <a:ext cx="9144000" cy="602673"/>
          </a:xfrm>
        </p:spPr>
        <p:txBody>
          <a:bodyPr>
            <a:normAutofit fontScale="90000"/>
          </a:bodyPr>
          <a:lstStyle/>
          <a:p>
            <a:pPr algn="ctr"/>
            <a:r>
              <a:rPr lang="en-US" u="sng" dirty="0"/>
              <a:t>Cons</a:t>
            </a:r>
            <a:r>
              <a:rPr lang="en-US" dirty="0"/>
              <a:t>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685800"/>
            <a:ext cx="3886200" cy="2362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4191000"/>
            <a:ext cx="3505200" cy="2677160"/>
          </a:xfrm>
          <a:prstGeom prst="rect">
            <a:avLst/>
          </a:prstGeom>
        </p:spPr>
      </p:pic>
    </p:spTree>
    <p:extLst>
      <p:ext uri="{BB962C8B-B14F-4D97-AF65-F5344CB8AC3E}">
        <p14:creationId xmlns:p14="http://schemas.microsoft.com/office/powerpoint/2010/main" val="4276353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324600"/>
          </a:xfrm>
        </p:spPr>
        <p:txBody>
          <a:bodyPr>
            <a:normAutofit lnSpcReduction="10000"/>
          </a:bodyPr>
          <a:lstStyle/>
          <a:p>
            <a:r>
              <a:rPr lang="en-US" dirty="0" err="1"/>
              <a:t>Heathfield</a:t>
            </a:r>
            <a:r>
              <a:rPr lang="en-US" dirty="0"/>
              <a:t>, M. S. (2018, October 21). The Advantages and Disadvantages of Merit-Pay. </a:t>
            </a:r>
            <a:r>
              <a:rPr lang="en-US" i="1" dirty="0"/>
              <a:t>The Balance Careers</a:t>
            </a:r>
            <a:r>
              <a:rPr lang="en-US" dirty="0"/>
              <a:t>. Retrieved from https://www.thebalancecareers.com/the-advantages-and-disadvantages-of-merit-pay-1919083</a:t>
            </a:r>
            <a:endParaRPr lang="en-GB" dirty="0"/>
          </a:p>
          <a:p>
            <a:r>
              <a:rPr lang="en-US" dirty="0"/>
              <a:t>Joseph, C. (2019). The Effects of Merit-Based Promotion Vs. Seniority. </a:t>
            </a:r>
            <a:r>
              <a:rPr lang="en-US" i="1" dirty="0"/>
              <a:t>Chron</a:t>
            </a:r>
            <a:r>
              <a:rPr lang="en-US" dirty="0"/>
              <a:t>. Retrieved from https://smallbusiness.chron.com/effects-meritbased-promotion-vs-seniority-11565.html</a:t>
            </a:r>
            <a:endParaRPr lang="en-GB" dirty="0"/>
          </a:p>
          <a:p>
            <a:r>
              <a:rPr lang="en-US" dirty="0"/>
              <a:t>Shaw, J. D., &amp; Gupta, N. (2007). Pay system characteristics and quit patterns of good, average, and poor performers. </a:t>
            </a:r>
            <a:r>
              <a:rPr lang="en-GB" i="1" dirty="0"/>
              <a:t>Personnel Psychology</a:t>
            </a:r>
            <a:r>
              <a:rPr lang="en-GB" dirty="0"/>
              <a:t>, </a:t>
            </a:r>
            <a:r>
              <a:rPr lang="en-GB" i="1" dirty="0"/>
              <a:t>60</a:t>
            </a:r>
            <a:r>
              <a:rPr lang="en-GB" dirty="0"/>
              <a:t>(4), 903-928. Retrieved from https://www.polyu.edu.hk/mm/jason/doc/Shaw%20and%20Gupta%202007%20Ppsych.pdf</a:t>
            </a:r>
          </a:p>
        </p:txBody>
      </p:sp>
      <p:sp>
        <p:nvSpPr>
          <p:cNvPr id="2" name="Title 1"/>
          <p:cNvSpPr>
            <a:spLocks noGrp="1"/>
          </p:cNvSpPr>
          <p:nvPr>
            <p:ph type="title"/>
          </p:nvPr>
        </p:nvSpPr>
        <p:spPr>
          <a:xfrm>
            <a:off x="-34636" y="0"/>
            <a:ext cx="9178636" cy="533400"/>
          </a:xfrm>
        </p:spPr>
        <p:txBody>
          <a:bodyPr>
            <a:normAutofit fontScale="90000"/>
          </a:bodyPr>
          <a:lstStyle/>
          <a:p>
            <a:pPr algn="ctr"/>
            <a:r>
              <a:rPr lang="en-US" u="sng" dirty="0"/>
              <a:t>References</a:t>
            </a:r>
            <a:r>
              <a:rPr lang="en-US" dirty="0"/>
              <a:t> </a:t>
            </a:r>
            <a:endParaRPr lang="en-GB" dirty="0"/>
          </a:p>
        </p:txBody>
      </p:sp>
    </p:spTree>
    <p:extLst>
      <p:ext uri="{BB962C8B-B14F-4D97-AF65-F5344CB8AC3E}">
        <p14:creationId xmlns:p14="http://schemas.microsoft.com/office/powerpoint/2010/main" val="15211955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TotalTime>
  <Words>562</Words>
  <Application>Microsoft Office PowerPoint</Application>
  <PresentationFormat>On-screen Show (4:3)</PresentationFormat>
  <Paragraphs>48</Paragraphs>
  <Slides>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Calibri</vt:lpstr>
      <vt:lpstr>Lucida Sans Unicode</vt:lpstr>
      <vt:lpstr>Verdana</vt:lpstr>
      <vt:lpstr>Wingdings 2</vt:lpstr>
      <vt:lpstr>Wingdings 3</vt:lpstr>
      <vt:lpstr>Concourse</vt:lpstr>
      <vt:lpstr>SENIORITY/LONGEVITY INCREASE VS. MERIT INCREASE</vt:lpstr>
      <vt:lpstr>Introduction </vt:lpstr>
      <vt:lpstr>Pros </vt:lpstr>
      <vt:lpstr>Cons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Antony Ouma</cp:lastModifiedBy>
  <cp:revision>7</cp:revision>
  <dcterms:created xsi:type="dcterms:W3CDTF">2019-01-24T07:17:35Z</dcterms:created>
  <dcterms:modified xsi:type="dcterms:W3CDTF">2019-01-24T10:25:27Z</dcterms:modified>
</cp:coreProperties>
</file>